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19.fntdata" ContentType="application/x-fontdata"/>
  <Override PartName="/ppt/fonts/font2.fntdata" ContentType="application/x-fontdata"/>
  <Override PartName="/ppt/fonts/font20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0.svg" ContentType="image/svg+xml"/>
  <Override PartName="/ppt/media/image17.svg" ContentType="image/svg+xml"/>
  <Override PartName="/ppt/media/image19.svg" ContentType="image/svg+xml"/>
  <Override PartName="/ppt/media/image21.svg" ContentType="image/svg+xml"/>
  <Override PartName="/ppt/media/image23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DM Sans Medium" pitchFamily="34" charset="0"/>
      <p:regular r:id="rId17"/>
    </p:embeddedFont>
    <p:embeddedFont>
      <p:font typeface="DM Sans Medium" pitchFamily="34" charset="-122"/>
      <p:regular r:id="rId18"/>
    </p:embeddedFont>
    <p:embeddedFont>
      <p:font typeface="DM Sans Medium" pitchFamily="34" charset="-120"/>
      <p:regular r:id="rId19"/>
    </p:embeddedFont>
    <p:embeddedFont>
      <p:font typeface="Inter" panose="02000503000000020004" pitchFamily="34" charset="0"/>
      <p:regular r:id="rId20"/>
    </p:embeddedFont>
    <p:embeddedFont>
      <p:font typeface="Inter" panose="02000503000000020004" pitchFamily="34" charset="-122"/>
      <p:regular r:id="rId21"/>
    </p:embeddedFont>
    <p:embeddedFont>
      <p:font typeface="Inter" panose="02000503000000020004" pitchFamily="34" charset="-120"/>
      <p:regular r:id="rId22"/>
    </p:embeddedFont>
    <p:embeddedFont>
      <p:font typeface="Montserrat Medium" panose="00000600000000000000" pitchFamily="34" charset="0"/>
      <p:regular r:id="rId23"/>
      <p:italic r:id="rId24"/>
    </p:embeddedFont>
    <p:embeddedFont>
      <p:font typeface="Montserrat Medium" panose="00000600000000000000" pitchFamily="34" charset="-122"/>
      <p:regular r:id="rId25"/>
    </p:embeddedFont>
    <p:embeddedFont>
      <p:font typeface="Montserrat Medium" panose="00000600000000000000" pitchFamily="34" charset="-120"/>
      <p:regular r:id="rId26"/>
    </p:embeddedFont>
    <p:embeddedFont>
      <p:font typeface="Consolas" panose="020B0609020204030204" pitchFamily="34" charset="0"/>
      <p:regular r:id="rId27"/>
      <p:bold r:id="rId28"/>
      <p:italic r:id="rId29"/>
      <p:boldItalic r:id="rId30"/>
    </p:embeddedFont>
    <p:embeddedFont>
      <p:font typeface="Consolas" panose="020B0609020204030204" pitchFamily="34" charset="-122"/>
      <p:regular r:id="rId31"/>
    </p:embeddedFont>
    <p:embeddedFont>
      <p:font typeface="Consolas" panose="020B0609020204030204" pitchFamily="34" charset="-120"/>
      <p:regular r:id="rId32"/>
    </p:embeddedFont>
    <p:embeddedFont>
      <p:font typeface="Calibri" panose="020F050202020403020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3133"/>
    <a:srgbClr val="989C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6" Type="http://schemas.openxmlformats.org/officeDocument/2006/relationships/font" Target="fonts/font20.fntdata"/><Relationship Id="rId35" Type="http://schemas.openxmlformats.org/officeDocument/2006/relationships/font" Target="fonts/font19.fntdata"/><Relationship Id="rId34" Type="http://schemas.openxmlformats.org/officeDocument/2006/relationships/font" Target="fonts/font18.fntdata"/><Relationship Id="rId33" Type="http://schemas.openxmlformats.org/officeDocument/2006/relationships/font" Target="fonts/font17.fntdata"/><Relationship Id="rId32" Type="http://schemas.openxmlformats.org/officeDocument/2006/relationships/font" Target="fonts/font16.fntdata"/><Relationship Id="rId31" Type="http://schemas.openxmlformats.org/officeDocument/2006/relationships/font" Target="fonts/font15.fntdata"/><Relationship Id="rId30" Type="http://schemas.openxmlformats.org/officeDocument/2006/relationships/font" Target="fonts/font14.fntdata"/><Relationship Id="rId3" Type="http://schemas.openxmlformats.org/officeDocument/2006/relationships/slide" Target="slides/slide1.xml"/><Relationship Id="rId29" Type="http://schemas.openxmlformats.org/officeDocument/2006/relationships/font" Target="fonts/font13.fntdata"/><Relationship Id="rId28" Type="http://schemas.openxmlformats.org/officeDocument/2006/relationships/font" Target="fonts/font12.fntdata"/><Relationship Id="rId27" Type="http://schemas.openxmlformats.org/officeDocument/2006/relationships/font" Target="fonts/font11.fntdata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10.svg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svg"/><Relationship Id="rId8" Type="http://schemas.openxmlformats.org/officeDocument/2006/relationships/image" Target="../media/image22.png"/><Relationship Id="rId7" Type="http://schemas.openxmlformats.org/officeDocument/2006/relationships/image" Target="../media/image21.svg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10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7526" y="1155690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Git Branching &amp; Collaboration Workflow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157526" y="2631946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Master the essential commands for efficient version control: branching, merging, .gitignore, and pulling updates</a:t>
            </a:r>
            <a:endParaRPr lang="en-US" sz="1750" dirty="0"/>
          </a:p>
        </p:txBody>
      </p:sp>
      <p:sp>
        <p:nvSpPr>
          <p:cNvPr id="5" name="Text 1"/>
          <p:cNvSpPr/>
          <p:nvPr/>
        </p:nvSpPr>
        <p:spPr>
          <a:xfrm>
            <a:off x="6157526" y="4003011"/>
            <a:ext cx="3951565" cy="4466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chemeClr val="bg1"/>
                </a:solidFill>
                <a:latin typeface="DM Sans Light"/>
                <a:ea typeface="Petrona Bold" pitchFamily="34" charset="-122"/>
                <a:cs typeface="Petrona Bold" pitchFamily="34" charset="-120"/>
              </a:rPr>
              <a:t>Presented</a:t>
            </a:r>
            <a:r>
              <a:rPr lang="en-US" sz="2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by Tech Kares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Text 1"/>
          <p:cNvSpPr/>
          <p:nvPr/>
        </p:nvSpPr>
        <p:spPr>
          <a:xfrm>
            <a:off x="8284007" y="5525075"/>
            <a:ext cx="3951565" cy="4466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chemeClr val="bg1"/>
                </a:solidFill>
                <a:latin typeface="DM Sans Light"/>
                <a:ea typeface="Petrona Bold" pitchFamily="34" charset="-122"/>
                <a:cs typeface="Petrona Bold" pitchFamily="34" charset="-120"/>
              </a:rPr>
              <a:t>Team  Members :</a:t>
            </a:r>
            <a:endParaRPr lang="en-US" sz="2800" dirty="0">
              <a:solidFill>
                <a:schemeClr val="bg1"/>
              </a:solidFill>
              <a:latin typeface="DM Sans Light"/>
            </a:endParaRPr>
          </a:p>
        </p:txBody>
      </p:sp>
      <p:sp>
        <p:nvSpPr>
          <p:cNvPr id="7" name="Text 2"/>
          <p:cNvSpPr/>
          <p:nvPr/>
        </p:nvSpPr>
        <p:spPr>
          <a:xfrm>
            <a:off x="6157526" y="6005672"/>
            <a:ext cx="2544142" cy="13095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989C9C"/>
                </a:solidFill>
                <a:latin typeface="Montserrat Medium" panose="00000600000000000000" pitchFamily="34" charset="0"/>
                <a:ea typeface="Montserrat Medium" panose="00000600000000000000" pitchFamily="34" charset="-122"/>
                <a:cs typeface="Montserrat Medium" panose="00000600000000000000" pitchFamily="34" charset="-120"/>
              </a:rPr>
              <a:t>Dhanush H</a:t>
            </a:r>
            <a:br>
              <a:rPr lang="en-US" sz="2200" dirty="0">
                <a:solidFill>
                  <a:srgbClr val="989C9C"/>
                </a:solidFill>
                <a:latin typeface="Montserrat Medium" panose="00000600000000000000" pitchFamily="34" charset="0"/>
                <a:ea typeface="Montserrat Medium" panose="00000600000000000000" pitchFamily="34" charset="-122"/>
                <a:cs typeface="Montserrat Medium" panose="00000600000000000000" pitchFamily="34" charset="-120"/>
              </a:rPr>
            </a:br>
            <a:r>
              <a:rPr lang="en-US" sz="2200" dirty="0">
                <a:solidFill>
                  <a:srgbClr val="989C9C"/>
                </a:solidFill>
                <a:latin typeface="Montserrat Medium" panose="00000600000000000000" pitchFamily="34" charset="0"/>
                <a:ea typeface="Montserrat Medium" panose="00000600000000000000" pitchFamily="34" charset="-122"/>
                <a:cs typeface="Montserrat Medium" panose="00000600000000000000" pitchFamily="34" charset="-120"/>
              </a:rPr>
              <a:t>Dilan B</a:t>
            </a:r>
            <a:endParaRPr lang="en-US" sz="2200" dirty="0">
              <a:solidFill>
                <a:srgbClr val="989C9C"/>
              </a:solidFill>
              <a:latin typeface="Montserrat Medium" panose="00000600000000000000" pitchFamily="34" charset="0"/>
              <a:ea typeface="Montserrat Medium" panose="00000600000000000000" pitchFamily="34" charset="-122"/>
              <a:cs typeface="Montserrat Medium" panose="00000600000000000000" pitchFamily="34" charset="-120"/>
            </a:endParaRPr>
          </a:p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989C9C"/>
                </a:solidFill>
                <a:latin typeface="Inter" panose="02000503000000020004" pitchFamily="34" charset="0"/>
                <a:ea typeface="Inter" panose="02000503000000020004" pitchFamily="34" charset="0"/>
                <a:cs typeface="Montserrat Medium" panose="00000600000000000000" pitchFamily="34" charset="-120"/>
              </a:rPr>
              <a:t>Karthik</a:t>
            </a:r>
            <a:r>
              <a:rPr lang="en-US" sz="2200" dirty="0">
                <a:solidFill>
                  <a:srgbClr val="989C9C"/>
                </a:solidFill>
                <a:latin typeface="Montserrat Medium" panose="00000600000000000000" pitchFamily="34" charset="0"/>
                <a:ea typeface="Montserrat Medium" panose="00000600000000000000" pitchFamily="34" charset="-122"/>
                <a:cs typeface="Montserrat Medium" panose="00000600000000000000" pitchFamily="34" charset="-120"/>
              </a:rPr>
              <a:t> </a:t>
            </a:r>
            <a:endParaRPr lang="en-US" sz="2200" dirty="0">
              <a:solidFill>
                <a:srgbClr val="989C9C"/>
              </a:solidFill>
              <a:latin typeface="Montserrat Medium" panose="00000600000000000000" pitchFamily="34" charset="0"/>
              <a:ea typeface="Montserrat Medium" panose="00000600000000000000" pitchFamily="34" charset="-122"/>
              <a:cs typeface="Montserrat Medium" panose="00000600000000000000" pitchFamily="34" charset="-120"/>
            </a:endParaRPr>
          </a:p>
          <a:p>
            <a:pPr>
              <a:lnSpc>
                <a:spcPts val="2750"/>
              </a:lnSpc>
            </a:pPr>
            <a:endParaRPr lang="en-US" sz="2200" dirty="0">
              <a:solidFill>
                <a:srgbClr val="989C9C"/>
              </a:solidFill>
            </a:endParaRPr>
          </a:p>
        </p:txBody>
      </p:sp>
      <p:sp>
        <p:nvSpPr>
          <p:cNvPr id="8" name="Text 2"/>
          <p:cNvSpPr/>
          <p:nvPr/>
        </p:nvSpPr>
        <p:spPr>
          <a:xfrm>
            <a:off x="10687250" y="6042431"/>
            <a:ext cx="3764729" cy="1272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989C9C"/>
                </a:solidFill>
                <a:latin typeface="Inter" panose="02000503000000020004" pitchFamily="34" charset="0"/>
                <a:ea typeface="Inter" panose="02000503000000020004" pitchFamily="34" charset="0"/>
                <a:cs typeface="Montserrat Medium" panose="00000600000000000000" pitchFamily="34" charset="-120"/>
              </a:rPr>
              <a:t>Sumaira Marzuqa Bashir </a:t>
            </a:r>
            <a:br>
              <a:rPr lang="en-US" sz="2200" dirty="0">
                <a:solidFill>
                  <a:srgbClr val="989C9C"/>
                </a:solidFill>
                <a:latin typeface="Inter" panose="02000503000000020004" pitchFamily="34" charset="0"/>
                <a:ea typeface="Inter" panose="02000503000000020004" pitchFamily="34" charset="0"/>
                <a:cs typeface="Montserrat Medium" panose="00000600000000000000" pitchFamily="34" charset="-120"/>
              </a:rPr>
            </a:br>
            <a:r>
              <a:rPr lang="en-US" sz="2200" dirty="0">
                <a:solidFill>
                  <a:srgbClr val="989C9C"/>
                </a:solidFill>
                <a:latin typeface="Inter" panose="02000503000000020004" pitchFamily="34" charset="0"/>
                <a:ea typeface="Inter" panose="02000503000000020004" pitchFamily="34" charset="0"/>
                <a:cs typeface="Montserrat Medium" panose="00000600000000000000" pitchFamily="34" charset="-120"/>
              </a:rPr>
              <a:t>Heera</a:t>
            </a:r>
            <a:endParaRPr lang="en-US" sz="2200" dirty="0">
              <a:solidFill>
                <a:srgbClr val="989C9C"/>
              </a:solidFill>
              <a:latin typeface="Inter" panose="02000503000000020004" pitchFamily="34" charset="0"/>
              <a:ea typeface="Inter" panose="02000503000000020004" pitchFamily="34" charset="0"/>
              <a:cs typeface="Montserrat Medium" panose="00000600000000000000" pitchFamily="34" charset="-120"/>
            </a:endParaRPr>
          </a:p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989C9C"/>
                </a:solidFill>
                <a:latin typeface="Inter" panose="02000503000000020004" pitchFamily="34" charset="0"/>
                <a:ea typeface="Inter" panose="02000503000000020004" pitchFamily="34" charset="0"/>
                <a:cs typeface="Montserrat Medium" panose="00000600000000000000" pitchFamily="34" charset="-120"/>
              </a:rPr>
              <a:t>Shifali K Salian</a:t>
            </a:r>
            <a:endParaRPr lang="en-US" sz="2200" dirty="0">
              <a:solidFill>
                <a:srgbClr val="989C9C"/>
              </a:solidFill>
              <a:latin typeface="Inter" panose="02000503000000020004" pitchFamily="34" charset="0"/>
              <a:ea typeface="Inter" panose="02000503000000020004" pitchFamily="34" charset="0"/>
              <a:cs typeface="Montserrat Medium" panose="00000600000000000000" pitchFamily="34" charset="-12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734693" y="7750098"/>
            <a:ext cx="1795346" cy="36799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7" name="Text 2"/>
          <p:cNvSpPr/>
          <p:nvPr/>
        </p:nvSpPr>
        <p:spPr>
          <a:xfrm>
            <a:off x="843115" y="5819378"/>
            <a:ext cx="3082113" cy="5145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2800" i="1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Presented by Tech Kares</a:t>
            </a:r>
            <a:endParaRPr lang="en-US" sz="2800" dirty="0"/>
          </a:p>
        </p:txBody>
      </p:sp>
      <p:sp>
        <p:nvSpPr>
          <p:cNvPr id="19" name="Text Box 6"/>
          <p:cNvSpPr txBox="1"/>
          <p:nvPr/>
        </p:nvSpPr>
        <p:spPr>
          <a:xfrm>
            <a:off x="977900" y="4660265"/>
            <a:ext cx="5336540" cy="10274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b="1" i="1" dirty="0">
                <a:solidFill>
                  <a:srgbClr val="FF0000"/>
                </a:solidFill>
                <a:latin typeface="DM Sans Light"/>
              </a:rPr>
              <a:t>Thank You!!</a:t>
            </a:r>
            <a:endParaRPr lang="en-US" sz="6600" b="1" i="1" dirty="0">
              <a:solidFill>
                <a:srgbClr val="FF0000"/>
              </a:solidFill>
              <a:latin typeface="DM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18066" y="878205"/>
            <a:ext cx="1588175" cy="373023"/>
          </a:xfrm>
          <a:prstGeom prst="roundRect">
            <a:avLst>
              <a:gd name="adj" fmla="val 6600"/>
            </a:avLst>
          </a:prstGeom>
          <a:solidFill>
            <a:srgbClr val="110745"/>
          </a:solidFill>
        </p:spPr>
      </p:sp>
      <p:sp>
        <p:nvSpPr>
          <p:cNvPr id="3" name="Text 1"/>
          <p:cNvSpPr/>
          <p:nvPr/>
        </p:nvSpPr>
        <p:spPr>
          <a:xfrm>
            <a:off x="841058" y="939641"/>
            <a:ext cx="1342192" cy="2501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FUNDAMENTALS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18066" y="1325404"/>
            <a:ext cx="6801922" cy="6411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Understanding Git Branches</a:t>
            </a:r>
            <a:endParaRPr lang="en-US" sz="4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8066" y="2453640"/>
            <a:ext cx="8401050" cy="468891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27275" y="2443282"/>
            <a:ext cx="2564606" cy="3205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is a branch?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627275" y="2949297"/>
            <a:ext cx="4292560" cy="15626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A branch is an independent line of development that allows you to work on features without affecting the main codebase. Think of it as creating a parallel universe where you can experiment safely.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627275" y="4697492"/>
            <a:ext cx="2564606" cy="3205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Why use branches?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627275" y="5203508"/>
            <a:ext cx="4292560" cy="2069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Develop features in isolation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Test changes without breaking production code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Collaborate with multiple team members simultaneously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Organise work into logical units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12734693" y="7750098"/>
            <a:ext cx="1795346" cy="36799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04505" y="471606"/>
            <a:ext cx="4066580" cy="4363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Branch Types in Practice</a:t>
            </a:r>
            <a:endParaRPr lang="en-US" sz="2700" dirty="0"/>
          </a:p>
        </p:txBody>
      </p:sp>
      <p:sp>
        <p:nvSpPr>
          <p:cNvPr id="3" name="Shape 1"/>
          <p:cNvSpPr/>
          <p:nvPr/>
        </p:nvSpPr>
        <p:spPr>
          <a:xfrm>
            <a:off x="724830" y="1080177"/>
            <a:ext cx="3887306" cy="1317336"/>
          </a:xfrm>
          <a:prstGeom prst="roundRect">
            <a:avLst>
              <a:gd name="adj" fmla="val 1921"/>
            </a:avLst>
          </a:prstGeom>
          <a:solidFill>
            <a:srgbClr val="4C5052"/>
          </a:solidFill>
        </p:spPr>
      </p:sp>
      <p:sp>
        <p:nvSpPr>
          <p:cNvPr id="4" name="Text 2"/>
          <p:cNvSpPr/>
          <p:nvPr/>
        </p:nvSpPr>
        <p:spPr>
          <a:xfrm>
            <a:off x="818719" y="1291447"/>
            <a:ext cx="2985768" cy="2635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Main Branch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841063" y="1666768"/>
            <a:ext cx="3704509" cy="4872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The production-ready code. Always stable and deployable. This is your single source of truth.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87487" y="1080177"/>
            <a:ext cx="4066580" cy="1317336"/>
          </a:xfrm>
          <a:prstGeom prst="roundRect">
            <a:avLst>
              <a:gd name="adj" fmla="val 1921"/>
            </a:avLst>
          </a:prstGeom>
          <a:solidFill>
            <a:srgbClr val="4C5052"/>
          </a:solidFill>
        </p:spPr>
      </p:sp>
      <p:sp>
        <p:nvSpPr>
          <p:cNvPr id="7" name="Text 5"/>
          <p:cNvSpPr/>
          <p:nvPr/>
        </p:nvSpPr>
        <p:spPr>
          <a:xfrm>
            <a:off x="4885299" y="1219718"/>
            <a:ext cx="2985768" cy="2635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Feature Branch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4800082" y="1646771"/>
            <a:ext cx="4122006" cy="6542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Created for specific features or fixes. Allows experimentation without risk to the main branch.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9054790" y="1047766"/>
            <a:ext cx="4650060" cy="1317336"/>
          </a:xfrm>
          <a:prstGeom prst="roundRect">
            <a:avLst>
              <a:gd name="adj" fmla="val 1921"/>
            </a:avLst>
          </a:prstGeom>
          <a:solidFill>
            <a:srgbClr val="4C5052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10" name="Text 8"/>
          <p:cNvSpPr/>
          <p:nvPr/>
        </p:nvSpPr>
        <p:spPr>
          <a:xfrm>
            <a:off x="9233017" y="1229621"/>
            <a:ext cx="2985768" cy="2635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Parallel Development</a:t>
            </a: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9305691" y="1644218"/>
            <a:ext cx="4483646" cy="5772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Multiple developers can work simultaneously on different branches without conflicts or interference.</a:t>
            </a:r>
            <a:endParaRPr lang="en-US" sz="14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76274" y="2414786"/>
            <a:ext cx="9477851" cy="5364242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8504807" y="3231818"/>
            <a:ext cx="2167507" cy="2709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Main Branch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8504807" y="3579823"/>
            <a:ext cx="3323510" cy="175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Production-ready, always stable.</a:t>
            </a:r>
            <a:endParaRPr lang="en-US" sz="1350" dirty="0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60383" y="3465878"/>
            <a:ext cx="289001" cy="289001"/>
          </a:xfrm>
          <a:prstGeom prst="rect">
            <a:avLst/>
          </a:prstGeom>
        </p:spPr>
      </p:pic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09765" y="4517294"/>
            <a:ext cx="289001" cy="28900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3957860" y="4291488"/>
            <a:ext cx="2167506" cy="2709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feature-login</a:t>
            </a:r>
            <a:endParaRPr lang="en-US" sz="1700" dirty="0"/>
          </a:p>
        </p:txBody>
      </p:sp>
      <p:sp>
        <p:nvSpPr>
          <p:cNvPr id="18" name="Text 13"/>
          <p:cNvSpPr/>
          <p:nvPr/>
        </p:nvSpPr>
        <p:spPr>
          <a:xfrm>
            <a:off x="2801857" y="4639493"/>
            <a:ext cx="3323510" cy="3501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Develop authentication feature in isolation.</a:t>
            </a:r>
            <a:endParaRPr lang="en-US" sz="1350" dirty="0"/>
          </a:p>
        </p:txBody>
      </p:sp>
      <p:sp>
        <p:nvSpPr>
          <p:cNvPr id="19" name="Text 14"/>
          <p:cNvSpPr/>
          <p:nvPr/>
        </p:nvSpPr>
        <p:spPr>
          <a:xfrm>
            <a:off x="8504807" y="5360791"/>
            <a:ext cx="2167507" cy="2709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feature-payment</a:t>
            </a:r>
            <a:endParaRPr lang="en-US" sz="1700" dirty="0"/>
          </a:p>
        </p:txBody>
      </p:sp>
      <p:sp>
        <p:nvSpPr>
          <p:cNvPr id="20" name="Text 15"/>
          <p:cNvSpPr/>
          <p:nvPr/>
        </p:nvSpPr>
        <p:spPr>
          <a:xfrm>
            <a:off x="8504807" y="5708797"/>
            <a:ext cx="3323510" cy="175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Build payment integration separately.</a:t>
            </a:r>
            <a:endParaRPr lang="en-US" sz="1350" dirty="0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60382" y="5575448"/>
            <a:ext cx="289001" cy="28900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227169" y="7723088"/>
            <a:ext cx="9633585" cy="1804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Branches enable teams to work independently whilst maintaining code stability and organisation.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12734693" y="7750098"/>
            <a:ext cx="1795346" cy="36799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53427" y="658773"/>
            <a:ext cx="1325047" cy="412671"/>
          </a:xfrm>
          <a:prstGeom prst="roundRect">
            <a:avLst>
              <a:gd name="adj" fmla="val 6260"/>
            </a:avLst>
          </a:prstGeom>
          <a:noFill/>
          <a:ln w="7620">
            <a:solidFill>
              <a:srgbClr val="AC9EF5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890111" y="730925"/>
            <a:ext cx="1051679" cy="2683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50" dirty="0">
                <a:solidFill>
                  <a:srgbClr val="AC9EF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COMMANDS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53427" y="1153120"/>
            <a:ext cx="5740956" cy="6727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Git Branch Commands</a:t>
            </a:r>
            <a:endParaRPr lang="en-US" sz="4200" dirty="0"/>
          </a:p>
        </p:txBody>
      </p:sp>
      <p:sp>
        <p:nvSpPr>
          <p:cNvPr id="5" name="Shape 3"/>
          <p:cNvSpPr/>
          <p:nvPr/>
        </p:nvSpPr>
        <p:spPr>
          <a:xfrm>
            <a:off x="753427" y="2132171"/>
            <a:ext cx="6459617" cy="2617232"/>
          </a:xfrm>
          <a:prstGeom prst="roundRect">
            <a:avLst>
              <a:gd name="adj" fmla="val 5590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22948" y="2132171"/>
            <a:ext cx="121920" cy="2617232"/>
          </a:xfrm>
          <a:prstGeom prst="roundRect">
            <a:avLst>
              <a:gd name="adj" fmla="val 26485"/>
            </a:avLst>
          </a:prstGeom>
          <a:solidFill>
            <a:srgbClr val="AC9EF5"/>
          </a:solidFill>
        </p:spPr>
      </p:sp>
      <p:sp>
        <p:nvSpPr>
          <p:cNvPr id="7" name="Text 5"/>
          <p:cNvSpPr/>
          <p:nvPr/>
        </p:nvSpPr>
        <p:spPr>
          <a:xfrm>
            <a:off x="1090613" y="2377916"/>
            <a:ext cx="2690812" cy="336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View All Branches</a:t>
            </a:r>
            <a:endParaRPr lang="en-US" sz="2100" dirty="0"/>
          </a:p>
        </p:txBody>
      </p:sp>
      <p:sp>
        <p:nvSpPr>
          <p:cNvPr id="8" name="Shape 6"/>
          <p:cNvSpPr/>
          <p:nvPr/>
        </p:nvSpPr>
        <p:spPr>
          <a:xfrm>
            <a:off x="1090613" y="2944058"/>
            <a:ext cx="5876687" cy="658535"/>
          </a:xfrm>
          <a:prstGeom prst="roundRect">
            <a:avLst>
              <a:gd name="adj" fmla="val 4903"/>
            </a:avLst>
          </a:prstGeom>
          <a:solidFill>
            <a:srgbClr val="3A3E40"/>
          </a:solidFill>
        </p:spPr>
      </p:sp>
      <p:sp>
        <p:nvSpPr>
          <p:cNvPr id="9" name="Shape 7"/>
          <p:cNvSpPr/>
          <p:nvPr/>
        </p:nvSpPr>
        <p:spPr>
          <a:xfrm>
            <a:off x="1079897" y="2944058"/>
            <a:ext cx="5898118" cy="658535"/>
          </a:xfrm>
          <a:prstGeom prst="roundRect">
            <a:avLst>
              <a:gd name="adj" fmla="val 4903"/>
            </a:avLst>
          </a:prstGeom>
          <a:solidFill>
            <a:srgbClr val="3A3E40"/>
          </a:solidFill>
        </p:spPr>
      </p:sp>
      <p:sp>
        <p:nvSpPr>
          <p:cNvPr id="10" name="Text 8"/>
          <p:cNvSpPr/>
          <p:nvPr/>
        </p:nvSpPr>
        <p:spPr>
          <a:xfrm>
            <a:off x="1295162" y="3105507"/>
            <a:ext cx="5467588" cy="335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branch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1090613" y="3832384"/>
            <a:ext cx="5876687" cy="6712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Lists all local branches. The asterisk (*) indicates your current branch.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417237" y="2132171"/>
            <a:ext cx="6459736" cy="2617232"/>
          </a:xfrm>
          <a:prstGeom prst="roundRect">
            <a:avLst>
              <a:gd name="adj" fmla="val 5590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386757" y="2132171"/>
            <a:ext cx="121920" cy="2617232"/>
          </a:xfrm>
          <a:prstGeom prst="roundRect">
            <a:avLst>
              <a:gd name="adj" fmla="val 26485"/>
            </a:avLst>
          </a:prstGeom>
          <a:solidFill>
            <a:srgbClr val="AC9EF5"/>
          </a:solidFill>
        </p:spPr>
      </p:sp>
      <p:sp>
        <p:nvSpPr>
          <p:cNvPr id="14" name="Text 12"/>
          <p:cNvSpPr/>
          <p:nvPr/>
        </p:nvSpPr>
        <p:spPr>
          <a:xfrm>
            <a:off x="7754422" y="2377916"/>
            <a:ext cx="2690812" cy="336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 New Branch</a:t>
            </a:r>
            <a:endParaRPr lang="en-US" sz="2100" dirty="0"/>
          </a:p>
        </p:txBody>
      </p:sp>
      <p:sp>
        <p:nvSpPr>
          <p:cNvPr id="15" name="Shape 13"/>
          <p:cNvSpPr/>
          <p:nvPr/>
        </p:nvSpPr>
        <p:spPr>
          <a:xfrm>
            <a:off x="7754422" y="2944058"/>
            <a:ext cx="5876806" cy="658535"/>
          </a:xfrm>
          <a:prstGeom prst="roundRect">
            <a:avLst>
              <a:gd name="adj" fmla="val 4903"/>
            </a:avLst>
          </a:prstGeom>
          <a:solidFill>
            <a:srgbClr val="3A3E40"/>
          </a:solidFill>
        </p:spPr>
      </p:sp>
      <p:sp>
        <p:nvSpPr>
          <p:cNvPr id="16" name="Shape 14"/>
          <p:cNvSpPr/>
          <p:nvPr/>
        </p:nvSpPr>
        <p:spPr>
          <a:xfrm>
            <a:off x="7743706" y="2944058"/>
            <a:ext cx="5898237" cy="658535"/>
          </a:xfrm>
          <a:prstGeom prst="roundRect">
            <a:avLst>
              <a:gd name="adj" fmla="val 4903"/>
            </a:avLst>
          </a:prstGeom>
          <a:solidFill>
            <a:srgbClr val="3A3E40"/>
          </a:solidFill>
        </p:spPr>
      </p:sp>
      <p:sp>
        <p:nvSpPr>
          <p:cNvPr id="17" name="Text 15"/>
          <p:cNvSpPr/>
          <p:nvPr/>
        </p:nvSpPr>
        <p:spPr>
          <a:xfrm>
            <a:off x="7958971" y="3105507"/>
            <a:ext cx="5467707" cy="335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branch feature-name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7754422" y="3832384"/>
            <a:ext cx="5876806" cy="6712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Creates a new branch but doesn't switch to it. You'll remain on your current branch.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53427" y="4953595"/>
            <a:ext cx="6459617" cy="2617232"/>
          </a:xfrm>
          <a:prstGeom prst="roundRect">
            <a:avLst>
              <a:gd name="adj" fmla="val 5590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22948" y="4953595"/>
            <a:ext cx="121920" cy="2617232"/>
          </a:xfrm>
          <a:prstGeom prst="roundRect">
            <a:avLst>
              <a:gd name="adj" fmla="val 26485"/>
            </a:avLst>
          </a:prstGeom>
          <a:solidFill>
            <a:srgbClr val="AC9EF5"/>
          </a:solidFill>
        </p:spPr>
      </p:sp>
      <p:sp>
        <p:nvSpPr>
          <p:cNvPr id="21" name="Text 19"/>
          <p:cNvSpPr/>
          <p:nvPr/>
        </p:nvSpPr>
        <p:spPr>
          <a:xfrm>
            <a:off x="1090613" y="5199340"/>
            <a:ext cx="2690812" cy="336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 &amp; Switch</a:t>
            </a:r>
            <a:endParaRPr lang="en-US" sz="2100" dirty="0"/>
          </a:p>
        </p:txBody>
      </p:sp>
      <p:sp>
        <p:nvSpPr>
          <p:cNvPr id="22" name="Shape 20"/>
          <p:cNvSpPr/>
          <p:nvPr/>
        </p:nvSpPr>
        <p:spPr>
          <a:xfrm>
            <a:off x="1090613" y="5765483"/>
            <a:ext cx="5876687" cy="658535"/>
          </a:xfrm>
          <a:prstGeom prst="roundRect">
            <a:avLst>
              <a:gd name="adj" fmla="val 4903"/>
            </a:avLst>
          </a:prstGeom>
          <a:solidFill>
            <a:srgbClr val="3A3E40"/>
          </a:solidFill>
        </p:spPr>
      </p:sp>
      <p:sp>
        <p:nvSpPr>
          <p:cNvPr id="23" name="Shape 21"/>
          <p:cNvSpPr/>
          <p:nvPr/>
        </p:nvSpPr>
        <p:spPr>
          <a:xfrm>
            <a:off x="1079897" y="5765483"/>
            <a:ext cx="5898118" cy="658535"/>
          </a:xfrm>
          <a:prstGeom prst="roundRect">
            <a:avLst>
              <a:gd name="adj" fmla="val 4903"/>
            </a:avLst>
          </a:prstGeom>
          <a:solidFill>
            <a:srgbClr val="3A3E40"/>
          </a:solidFill>
        </p:spPr>
      </p:sp>
      <p:sp>
        <p:nvSpPr>
          <p:cNvPr id="24" name="Text 22"/>
          <p:cNvSpPr/>
          <p:nvPr/>
        </p:nvSpPr>
        <p:spPr>
          <a:xfrm>
            <a:off x="1295162" y="5926931"/>
            <a:ext cx="5467588" cy="335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checkout -b feature-name</a:t>
            </a:r>
            <a:endParaRPr lang="en-US" sz="1650" dirty="0"/>
          </a:p>
        </p:txBody>
      </p:sp>
      <p:sp>
        <p:nvSpPr>
          <p:cNvPr id="25" name="Text 23"/>
          <p:cNvSpPr/>
          <p:nvPr/>
        </p:nvSpPr>
        <p:spPr>
          <a:xfrm>
            <a:off x="1090613" y="6653808"/>
            <a:ext cx="5876687" cy="6712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Creates a new branch and immediately switches to it. This is the most commonly used command.</a:t>
            </a:r>
            <a:endParaRPr lang="en-US" sz="1650" dirty="0"/>
          </a:p>
        </p:txBody>
      </p:sp>
      <p:sp>
        <p:nvSpPr>
          <p:cNvPr id="26" name="Shape 24"/>
          <p:cNvSpPr/>
          <p:nvPr/>
        </p:nvSpPr>
        <p:spPr>
          <a:xfrm>
            <a:off x="7417237" y="4953595"/>
            <a:ext cx="6459736" cy="2617232"/>
          </a:xfrm>
          <a:prstGeom prst="roundRect">
            <a:avLst>
              <a:gd name="adj" fmla="val 5590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7386757" y="4953595"/>
            <a:ext cx="121920" cy="2617232"/>
          </a:xfrm>
          <a:prstGeom prst="roundRect">
            <a:avLst>
              <a:gd name="adj" fmla="val 26485"/>
            </a:avLst>
          </a:prstGeom>
          <a:solidFill>
            <a:srgbClr val="AC9EF5"/>
          </a:solidFill>
        </p:spPr>
      </p:sp>
      <p:sp>
        <p:nvSpPr>
          <p:cNvPr id="28" name="Text 26"/>
          <p:cNvSpPr/>
          <p:nvPr/>
        </p:nvSpPr>
        <p:spPr>
          <a:xfrm>
            <a:off x="7754422" y="5199340"/>
            <a:ext cx="2690812" cy="336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Delete Branch</a:t>
            </a:r>
            <a:endParaRPr lang="en-US" sz="2100" dirty="0"/>
          </a:p>
        </p:txBody>
      </p:sp>
      <p:sp>
        <p:nvSpPr>
          <p:cNvPr id="29" name="Shape 27"/>
          <p:cNvSpPr/>
          <p:nvPr/>
        </p:nvSpPr>
        <p:spPr>
          <a:xfrm>
            <a:off x="7754422" y="5765483"/>
            <a:ext cx="5876806" cy="658535"/>
          </a:xfrm>
          <a:prstGeom prst="roundRect">
            <a:avLst>
              <a:gd name="adj" fmla="val 4903"/>
            </a:avLst>
          </a:prstGeom>
          <a:solidFill>
            <a:srgbClr val="3A3E40"/>
          </a:solidFill>
        </p:spPr>
      </p:sp>
      <p:sp>
        <p:nvSpPr>
          <p:cNvPr id="30" name="Shape 28"/>
          <p:cNvSpPr/>
          <p:nvPr/>
        </p:nvSpPr>
        <p:spPr>
          <a:xfrm>
            <a:off x="7743706" y="5765483"/>
            <a:ext cx="5898237" cy="658535"/>
          </a:xfrm>
          <a:prstGeom prst="roundRect">
            <a:avLst>
              <a:gd name="adj" fmla="val 4903"/>
            </a:avLst>
          </a:prstGeom>
          <a:solidFill>
            <a:srgbClr val="3A3E40"/>
          </a:solidFill>
        </p:spPr>
      </p:sp>
      <p:sp>
        <p:nvSpPr>
          <p:cNvPr id="31" name="Text 29"/>
          <p:cNvSpPr/>
          <p:nvPr/>
        </p:nvSpPr>
        <p:spPr>
          <a:xfrm>
            <a:off x="7958971" y="5926931"/>
            <a:ext cx="5467707" cy="335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branch -d feature-name</a:t>
            </a:r>
            <a:endParaRPr lang="en-US" sz="1650" dirty="0"/>
          </a:p>
        </p:txBody>
      </p:sp>
      <p:sp>
        <p:nvSpPr>
          <p:cNvPr id="32" name="Text 30"/>
          <p:cNvSpPr/>
          <p:nvPr/>
        </p:nvSpPr>
        <p:spPr>
          <a:xfrm>
            <a:off x="7754422" y="6653808"/>
            <a:ext cx="5876806" cy="6712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Safely deletes a merged branch. Use -D to force delete an unmerged branch (use with caution).</a:t>
            </a:r>
            <a:endParaRPr lang="en-US" sz="1650" dirty="0"/>
          </a:p>
        </p:txBody>
      </p:sp>
      <p:sp>
        <p:nvSpPr>
          <p:cNvPr id="33" name="Rectangle 32"/>
          <p:cNvSpPr/>
          <p:nvPr/>
        </p:nvSpPr>
        <p:spPr>
          <a:xfrm>
            <a:off x="12734693" y="7750098"/>
            <a:ext cx="1795346" cy="36799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6646"/>
            <a:ext cx="583084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Git Merging Explained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240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is Merging?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43545"/>
            <a:ext cx="624470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Merging combines changes from different branches into one unified branch. It's how you integrate your feature work back into the main codebase.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59066"/>
            <a:ext cx="285892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Why Merging Matters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540210"/>
            <a:ext cx="6244709" cy="168949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Integrates completed features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Maintains project history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Enables collaborative development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Preserves all changes safely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6484858"/>
            <a:ext cx="6244709" cy="702945"/>
          </a:xfrm>
          <a:prstGeom prst="roundRect">
            <a:avLst>
              <a:gd name="adj" fmla="val 4840"/>
            </a:avLst>
          </a:prstGeom>
          <a:solidFill>
            <a:srgbClr val="3A3E40"/>
          </a:solidFill>
        </p:spPr>
      </p:sp>
      <p:sp>
        <p:nvSpPr>
          <p:cNvPr id="8" name="Shape 6"/>
          <p:cNvSpPr/>
          <p:nvPr/>
        </p:nvSpPr>
        <p:spPr>
          <a:xfrm>
            <a:off x="782479" y="6484858"/>
            <a:ext cx="6267331" cy="702945"/>
          </a:xfrm>
          <a:prstGeom prst="roundRect">
            <a:avLst>
              <a:gd name="adj" fmla="val 4840"/>
            </a:avLst>
          </a:prstGeom>
          <a:solidFill>
            <a:srgbClr val="3A3E40"/>
          </a:solidFill>
        </p:spPr>
      </p:sp>
      <p:sp>
        <p:nvSpPr>
          <p:cNvPr id="9" name="Text 7"/>
          <p:cNvSpPr/>
          <p:nvPr/>
        </p:nvSpPr>
        <p:spPr>
          <a:xfrm>
            <a:off x="1009293" y="6654879"/>
            <a:ext cx="581370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merge branch-name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599521" y="2090738"/>
            <a:ext cx="3008948" cy="2849285"/>
          </a:xfrm>
          <a:prstGeom prst="roundRect">
            <a:avLst>
              <a:gd name="adj" fmla="val 1194"/>
            </a:avLst>
          </a:prstGeom>
          <a:solidFill>
            <a:srgbClr val="4C5052"/>
          </a:solidFill>
        </p:spPr>
      </p:sp>
      <p:sp>
        <p:nvSpPr>
          <p:cNvPr id="11" name="Text 9"/>
          <p:cNvSpPr/>
          <p:nvPr/>
        </p:nvSpPr>
        <p:spPr>
          <a:xfrm>
            <a:off x="7826335" y="2317552"/>
            <a:ext cx="2555319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Fast-Forward Merge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826335" y="3253026"/>
            <a:ext cx="2555319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Simple merge when no conflicting changes exist. Git moves the pointer forward.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10835283" y="2090738"/>
            <a:ext cx="3008948" cy="2849285"/>
          </a:xfrm>
          <a:prstGeom prst="roundRect">
            <a:avLst>
              <a:gd name="adj" fmla="val 1194"/>
            </a:avLst>
          </a:prstGeom>
          <a:solidFill>
            <a:srgbClr val="4C5052"/>
          </a:solidFill>
        </p:spPr>
      </p:sp>
      <p:sp>
        <p:nvSpPr>
          <p:cNvPr id="14" name="Text 12"/>
          <p:cNvSpPr/>
          <p:nvPr/>
        </p:nvSpPr>
        <p:spPr>
          <a:xfrm>
            <a:off x="11062097" y="2317552"/>
            <a:ext cx="255531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Three-Way Merge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062097" y="2898696"/>
            <a:ext cx="2555319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Creates a new commit when both branches have diverged. Combines all changes intelligently.</a:t>
            </a:r>
            <a:endParaRPr lang="en-US" sz="1750" dirty="0"/>
          </a:p>
        </p:txBody>
      </p:sp>
      <p:sp>
        <p:nvSpPr>
          <p:cNvPr id="16" name="Rectangle 15"/>
          <p:cNvSpPr/>
          <p:nvPr/>
        </p:nvSpPr>
        <p:spPr>
          <a:xfrm>
            <a:off x="12734693" y="7750098"/>
            <a:ext cx="1795346" cy="36799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9819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44873" y="2967990"/>
            <a:ext cx="4675108" cy="495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Handling Merge Conflicts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1844873" y="3629620"/>
            <a:ext cx="10940534" cy="2155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Conflicts occur when the same part of a file is modified in different branches. Git needs your help to decide which changes to keep.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1844873" y="3969782"/>
            <a:ext cx="158472" cy="1981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1844873" y="4216241"/>
            <a:ext cx="5414843" cy="22860"/>
          </a:xfrm>
          <a:prstGeom prst="rect">
            <a:avLst/>
          </a:prstGeom>
          <a:solidFill>
            <a:srgbClr val="AC9EF5"/>
          </a:solidFill>
        </p:spPr>
      </p:sp>
      <p:sp>
        <p:nvSpPr>
          <p:cNvPr id="7" name="Text 4"/>
          <p:cNvSpPr/>
          <p:nvPr/>
        </p:nvSpPr>
        <p:spPr>
          <a:xfrm>
            <a:off x="1844873" y="4341138"/>
            <a:ext cx="1981914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Identify the Conflict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844873" y="4655344"/>
            <a:ext cx="5414843" cy="44624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Git marks conflicts in your files with special markers: </a:t>
            </a:r>
            <a:r>
              <a:rPr lang="en-US" sz="12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&lt;&lt;&lt;&lt;&lt;&lt;&lt;</a:t>
            </a:r>
            <a:r>
              <a:rPr lang="en-US" sz="12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, </a:t>
            </a:r>
            <a:r>
              <a:rPr lang="en-US" sz="12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=======</a:t>
            </a:r>
            <a:r>
              <a:rPr lang="en-US" sz="12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, and </a:t>
            </a:r>
            <a:r>
              <a:rPr lang="en-US" sz="12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&gt;&gt;&gt;&gt;&gt;&gt;&gt;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7370445" y="3969782"/>
            <a:ext cx="158472" cy="1981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7370445" y="4216241"/>
            <a:ext cx="5414963" cy="22860"/>
          </a:xfrm>
          <a:prstGeom prst="rect">
            <a:avLst/>
          </a:prstGeom>
          <a:solidFill>
            <a:srgbClr val="AC9EF5"/>
          </a:solidFill>
        </p:spPr>
      </p:sp>
      <p:sp>
        <p:nvSpPr>
          <p:cNvPr id="11" name="Text 8"/>
          <p:cNvSpPr/>
          <p:nvPr/>
        </p:nvSpPr>
        <p:spPr>
          <a:xfrm>
            <a:off x="7370445" y="4341138"/>
            <a:ext cx="1981914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Edit the File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370445" y="4655344"/>
            <a:ext cx="5414963" cy="4310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Open the conflicted file, remove the conflict markers, and choose which changes to keep or combine both versions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1844873" y="5331143"/>
            <a:ext cx="158472" cy="1981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1200" dirty="0"/>
          </a:p>
        </p:txBody>
      </p:sp>
      <p:sp>
        <p:nvSpPr>
          <p:cNvPr id="14" name="Shape 11"/>
          <p:cNvSpPr/>
          <p:nvPr/>
        </p:nvSpPr>
        <p:spPr>
          <a:xfrm>
            <a:off x="1844873" y="5577602"/>
            <a:ext cx="5414843" cy="22860"/>
          </a:xfrm>
          <a:prstGeom prst="rect">
            <a:avLst/>
          </a:prstGeom>
          <a:solidFill>
            <a:srgbClr val="AC9EF5"/>
          </a:solidFill>
        </p:spPr>
      </p:sp>
      <p:sp>
        <p:nvSpPr>
          <p:cNvPr id="15" name="Text 12"/>
          <p:cNvSpPr/>
          <p:nvPr/>
        </p:nvSpPr>
        <p:spPr>
          <a:xfrm>
            <a:off x="1844873" y="5702498"/>
            <a:ext cx="1981914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Stage the Resolution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1844873" y="6016704"/>
            <a:ext cx="5414843" cy="2231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After fixing conflicts, mark them as resolved: </a:t>
            </a:r>
            <a:r>
              <a:rPr lang="en-US" sz="12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add filename</a:t>
            </a:r>
            <a:endParaRPr lang="en-US" sz="1200" dirty="0"/>
          </a:p>
        </p:txBody>
      </p:sp>
      <p:sp>
        <p:nvSpPr>
          <p:cNvPr id="17" name="Text 14"/>
          <p:cNvSpPr/>
          <p:nvPr/>
        </p:nvSpPr>
        <p:spPr>
          <a:xfrm>
            <a:off x="7370445" y="5331143"/>
            <a:ext cx="158472" cy="1981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04</a:t>
            </a:r>
            <a:endParaRPr lang="en-US" sz="1200" dirty="0"/>
          </a:p>
        </p:txBody>
      </p:sp>
      <p:sp>
        <p:nvSpPr>
          <p:cNvPr id="18" name="Shape 15"/>
          <p:cNvSpPr/>
          <p:nvPr/>
        </p:nvSpPr>
        <p:spPr>
          <a:xfrm>
            <a:off x="7370445" y="5577602"/>
            <a:ext cx="5414963" cy="22860"/>
          </a:xfrm>
          <a:prstGeom prst="rect">
            <a:avLst/>
          </a:prstGeom>
          <a:solidFill>
            <a:srgbClr val="AC9EF5"/>
          </a:solidFill>
        </p:spPr>
      </p:sp>
      <p:sp>
        <p:nvSpPr>
          <p:cNvPr id="19" name="Text 16"/>
          <p:cNvSpPr/>
          <p:nvPr/>
        </p:nvSpPr>
        <p:spPr>
          <a:xfrm>
            <a:off x="7370445" y="5702498"/>
            <a:ext cx="1981914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Complete the Merge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7370445" y="6016704"/>
            <a:ext cx="5414963" cy="2231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Commit your resolution: </a:t>
            </a:r>
            <a:r>
              <a:rPr lang="en-US" sz="12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commit</a:t>
            </a:r>
            <a:endParaRPr lang="en-US" sz="1200" dirty="0"/>
          </a:p>
        </p:txBody>
      </p:sp>
      <p:sp>
        <p:nvSpPr>
          <p:cNvPr id="21" name="Shape 18"/>
          <p:cNvSpPr/>
          <p:nvPr/>
        </p:nvSpPr>
        <p:spPr>
          <a:xfrm>
            <a:off x="1844873" y="6483310"/>
            <a:ext cx="10940534" cy="760095"/>
          </a:xfrm>
          <a:prstGeom prst="roundRect">
            <a:avLst>
              <a:gd name="adj" fmla="val 3129"/>
            </a:avLst>
          </a:prstGeom>
          <a:solidFill>
            <a:srgbClr val="110745"/>
          </a:solidFill>
        </p:spPr>
      </p:sp>
      <p:pic>
        <p:nvPicPr>
          <p:cNvPr id="22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346" y="6702623"/>
            <a:ext cx="198120" cy="158472"/>
          </a:xfrm>
          <a:prstGeom prst="rect">
            <a:avLst/>
          </a:prstGeom>
        </p:spPr>
      </p:pic>
      <p:sp>
        <p:nvSpPr>
          <p:cNvPr id="23" name="Text 19"/>
          <p:cNvSpPr/>
          <p:nvPr/>
        </p:nvSpPr>
        <p:spPr>
          <a:xfrm>
            <a:off x="2359938" y="6633567"/>
            <a:ext cx="10266998" cy="4310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Top tip: Communicate with your team to avoid conflicts. Pull changes frequently and merge often to keep conflicts small and manageable.</a:t>
            </a:r>
            <a:endParaRPr lang="en-US" sz="1200" dirty="0"/>
          </a:p>
        </p:txBody>
      </p:sp>
      <p:sp>
        <p:nvSpPr>
          <p:cNvPr id="24" name="Rectangle 23"/>
          <p:cNvSpPr/>
          <p:nvPr/>
        </p:nvSpPr>
        <p:spPr>
          <a:xfrm>
            <a:off x="12734693" y="7750098"/>
            <a:ext cx="1795346" cy="36799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73073" y="653415"/>
            <a:ext cx="1727835" cy="411361"/>
          </a:xfrm>
          <a:prstGeom prst="roundRect">
            <a:avLst>
              <a:gd name="adj" fmla="val 6444"/>
            </a:avLst>
          </a:prstGeom>
          <a:solidFill>
            <a:srgbClr val="110745"/>
          </a:solidFill>
        </p:spPr>
      </p:sp>
      <p:sp>
        <p:nvSpPr>
          <p:cNvPr id="3" name="Text 1"/>
          <p:cNvSpPr/>
          <p:nvPr/>
        </p:nvSpPr>
        <p:spPr>
          <a:xfrm>
            <a:off x="905589" y="719614"/>
            <a:ext cx="1462802" cy="2789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CONFIGURATION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73073" y="1150739"/>
            <a:ext cx="5522357" cy="690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The .gitignore File</a:t>
            </a:r>
            <a:endParaRPr lang="en-US" sz="4300" dirty="0"/>
          </a:p>
        </p:txBody>
      </p:sp>
      <p:sp>
        <p:nvSpPr>
          <p:cNvPr id="5" name="Shape 3"/>
          <p:cNvSpPr/>
          <p:nvPr/>
        </p:nvSpPr>
        <p:spPr>
          <a:xfrm>
            <a:off x="614005" y="2163604"/>
            <a:ext cx="6590824" cy="5412462"/>
          </a:xfrm>
          <a:prstGeom prst="roundRect">
            <a:avLst>
              <a:gd name="adj" fmla="val 612"/>
            </a:avLst>
          </a:prstGeom>
          <a:solidFill>
            <a:srgbClr val="AC9EF5"/>
          </a:solidFill>
        </p:spPr>
      </p:sp>
      <p:sp>
        <p:nvSpPr>
          <p:cNvPr id="6" name="Text 4"/>
          <p:cNvSpPr/>
          <p:nvPr/>
        </p:nvSpPr>
        <p:spPr>
          <a:xfrm>
            <a:off x="834866" y="2378631"/>
            <a:ext cx="2761178" cy="3450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is .gitignore?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834866" y="2938701"/>
            <a:ext cx="6149102" cy="10462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A special file that tells Git which files or directories to ignore. These files won't be tracked or included in your repository.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834866" y="4199930"/>
            <a:ext cx="2761178" cy="3450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Why Ignore Files?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834866" y="4760000"/>
            <a:ext cx="6149102" cy="162067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Protect sensitive data (passwords, API keys)</a:t>
            </a: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Exclude large or generated files</a:t>
            </a: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Keep repository clean and focused</a:t>
            </a: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Prevent unnecessary conflicts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92258" y="2378631"/>
            <a:ext cx="2761178" cy="3450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Common Examples</a:t>
            </a:r>
            <a:endParaRPr lang="en-US" sz="2150" dirty="0"/>
          </a:p>
        </p:txBody>
      </p:sp>
      <p:sp>
        <p:nvSpPr>
          <p:cNvPr id="11" name="Shape 9"/>
          <p:cNvSpPr/>
          <p:nvPr/>
        </p:nvSpPr>
        <p:spPr>
          <a:xfrm>
            <a:off x="7592258" y="2965609"/>
            <a:ext cx="6272689" cy="3121104"/>
          </a:xfrm>
          <a:prstGeom prst="roundRect">
            <a:avLst>
              <a:gd name="adj" fmla="val 1062"/>
            </a:avLst>
          </a:prstGeom>
          <a:solidFill>
            <a:srgbClr val="3A3E40"/>
          </a:solidFill>
        </p:spPr>
      </p:sp>
      <p:sp>
        <p:nvSpPr>
          <p:cNvPr id="12" name="Shape 10"/>
          <p:cNvSpPr/>
          <p:nvPr/>
        </p:nvSpPr>
        <p:spPr>
          <a:xfrm>
            <a:off x="7581305" y="2965609"/>
            <a:ext cx="6294596" cy="3121104"/>
          </a:xfrm>
          <a:prstGeom prst="roundRect">
            <a:avLst>
              <a:gd name="adj" fmla="val 1062"/>
            </a:avLst>
          </a:prstGeom>
          <a:solidFill>
            <a:srgbClr val="3A3E40"/>
          </a:solidFill>
        </p:spPr>
      </p:sp>
      <p:sp>
        <p:nvSpPr>
          <p:cNvPr id="13" name="Text 11"/>
          <p:cNvSpPr/>
          <p:nvPr/>
        </p:nvSpPr>
        <p:spPr>
          <a:xfrm>
            <a:off x="7802166" y="3131225"/>
            <a:ext cx="5852874" cy="278987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node_modules/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*.log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.env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__pycache__/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.DS_Store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dist/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build/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*.tmp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592258" y="6328648"/>
            <a:ext cx="6272689" cy="10538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Create a </a:t>
            </a:r>
            <a:r>
              <a:rPr lang="en-US" sz="170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.gitignore</a:t>
            </a:r>
            <a:r>
              <a:rPr lang="en-US" sz="170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 file in your repository root and add patterns for files you want Git to ignore. Each line represents a pattern.</a:t>
            </a:r>
            <a:endParaRPr lang="en-US" sz="1700" dirty="0"/>
          </a:p>
        </p:txBody>
      </p:sp>
      <p:sp>
        <p:nvSpPr>
          <p:cNvPr id="15" name="Rectangle 14"/>
          <p:cNvSpPr/>
          <p:nvPr/>
        </p:nvSpPr>
        <p:spPr>
          <a:xfrm>
            <a:off x="12734693" y="7750098"/>
            <a:ext cx="1795346" cy="36799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5701"/>
            <a:ext cx="794456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Git Pull: Staying Synchronised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08108"/>
            <a:ext cx="1849993" cy="18499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927271" y="20081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is Git Pull?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927271" y="2498527"/>
            <a:ext cx="4246126" cy="182213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Combines </a:t>
            </a:r>
            <a:r>
              <a:rPr lang="en-US" sz="17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fetch</a:t>
            </a: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 and </a:t>
            </a:r>
            <a:r>
              <a:rPr lang="en-US" sz="17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merge</a:t>
            </a: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 into one command. Downloads changes from the remote repository and integrates them into your current branch.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2008108"/>
            <a:ext cx="1850112" cy="185011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90484" y="20081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Why Pull Regularly?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590484" y="2498527"/>
            <a:ext cx="4246126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Stay up-to-date with team changes, reduce merge conflicts, and ensure you're building on the latest code. Pull before starting new work.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93790" y="4575810"/>
            <a:ext cx="4196358" cy="2807970"/>
          </a:xfrm>
          <a:prstGeom prst="roundRect">
            <a:avLst>
              <a:gd name="adj" fmla="val 1212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51084" y="483310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Standard Pull</a:t>
            </a: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1051084" y="5442585"/>
            <a:ext cx="3681770" cy="702945"/>
          </a:xfrm>
          <a:prstGeom prst="roundRect">
            <a:avLst>
              <a:gd name="adj" fmla="val 4840"/>
            </a:avLst>
          </a:prstGeom>
          <a:solidFill>
            <a:srgbClr val="3A3E40"/>
          </a:solidFill>
        </p:spPr>
      </p:sp>
      <p:sp>
        <p:nvSpPr>
          <p:cNvPr id="12" name="Shape 8"/>
          <p:cNvSpPr/>
          <p:nvPr/>
        </p:nvSpPr>
        <p:spPr>
          <a:xfrm>
            <a:off x="1039773" y="5442585"/>
            <a:ext cx="3704392" cy="702945"/>
          </a:xfrm>
          <a:prstGeom prst="roundRect">
            <a:avLst>
              <a:gd name="adj" fmla="val 4840"/>
            </a:avLst>
          </a:prstGeom>
          <a:solidFill>
            <a:srgbClr val="3A3E40"/>
          </a:solidFill>
        </p:spPr>
      </p:sp>
      <p:sp>
        <p:nvSpPr>
          <p:cNvPr id="13" name="Text 9"/>
          <p:cNvSpPr/>
          <p:nvPr/>
        </p:nvSpPr>
        <p:spPr>
          <a:xfrm>
            <a:off x="1266587" y="5612606"/>
            <a:ext cx="325076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pull origin main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1051084" y="6400681"/>
            <a:ext cx="368177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Fetches and merges changes from the main branch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5216962" y="4575810"/>
            <a:ext cx="4196358" cy="2807970"/>
          </a:xfrm>
          <a:prstGeom prst="roundRect">
            <a:avLst>
              <a:gd name="adj" fmla="val 1212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5474256" y="483310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Fetch Only</a:t>
            </a:r>
            <a:endParaRPr lang="en-US" sz="2200" dirty="0"/>
          </a:p>
        </p:txBody>
      </p:sp>
      <p:sp>
        <p:nvSpPr>
          <p:cNvPr id="17" name="Shape 13"/>
          <p:cNvSpPr/>
          <p:nvPr/>
        </p:nvSpPr>
        <p:spPr>
          <a:xfrm>
            <a:off x="5474256" y="5442585"/>
            <a:ext cx="3681770" cy="702945"/>
          </a:xfrm>
          <a:prstGeom prst="roundRect">
            <a:avLst>
              <a:gd name="adj" fmla="val 4840"/>
            </a:avLst>
          </a:prstGeom>
          <a:solidFill>
            <a:srgbClr val="3A3E40"/>
          </a:solidFill>
        </p:spPr>
      </p:sp>
      <p:sp>
        <p:nvSpPr>
          <p:cNvPr id="18" name="Shape 14"/>
          <p:cNvSpPr/>
          <p:nvPr/>
        </p:nvSpPr>
        <p:spPr>
          <a:xfrm>
            <a:off x="5462945" y="5442585"/>
            <a:ext cx="3704392" cy="702945"/>
          </a:xfrm>
          <a:prstGeom prst="roundRect">
            <a:avLst>
              <a:gd name="adj" fmla="val 4840"/>
            </a:avLst>
          </a:prstGeom>
          <a:solidFill>
            <a:srgbClr val="3A3E40"/>
          </a:solidFill>
        </p:spPr>
      </p:sp>
      <p:sp>
        <p:nvSpPr>
          <p:cNvPr id="19" name="Text 15"/>
          <p:cNvSpPr/>
          <p:nvPr/>
        </p:nvSpPr>
        <p:spPr>
          <a:xfrm>
            <a:off x="5689759" y="5612606"/>
            <a:ext cx="325076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fetch</a:t>
            </a:r>
            <a:endParaRPr lang="en-US" sz="1750" dirty="0"/>
          </a:p>
        </p:txBody>
      </p:sp>
      <p:sp>
        <p:nvSpPr>
          <p:cNvPr id="20" name="Text 16"/>
          <p:cNvSpPr/>
          <p:nvPr/>
        </p:nvSpPr>
        <p:spPr>
          <a:xfrm>
            <a:off x="5474256" y="6400681"/>
            <a:ext cx="368177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Downloads changes without merging them</a:t>
            </a:r>
            <a:endParaRPr lang="en-US" sz="1750" dirty="0"/>
          </a:p>
        </p:txBody>
      </p:sp>
      <p:sp>
        <p:nvSpPr>
          <p:cNvPr id="21" name="Shape 17"/>
          <p:cNvSpPr/>
          <p:nvPr/>
        </p:nvSpPr>
        <p:spPr>
          <a:xfrm>
            <a:off x="9640133" y="4575810"/>
            <a:ext cx="4196358" cy="2807970"/>
          </a:xfrm>
          <a:prstGeom prst="roundRect">
            <a:avLst>
              <a:gd name="adj" fmla="val 1212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22" name="Text 18"/>
          <p:cNvSpPr/>
          <p:nvPr/>
        </p:nvSpPr>
        <p:spPr>
          <a:xfrm>
            <a:off x="9897427" y="483310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Manual Merge</a:t>
            </a:r>
            <a:endParaRPr lang="en-US" sz="2200" dirty="0"/>
          </a:p>
        </p:txBody>
      </p:sp>
      <p:sp>
        <p:nvSpPr>
          <p:cNvPr id="23" name="Shape 19"/>
          <p:cNvSpPr/>
          <p:nvPr/>
        </p:nvSpPr>
        <p:spPr>
          <a:xfrm>
            <a:off x="9897427" y="5442585"/>
            <a:ext cx="3681770" cy="702945"/>
          </a:xfrm>
          <a:prstGeom prst="roundRect">
            <a:avLst>
              <a:gd name="adj" fmla="val 4840"/>
            </a:avLst>
          </a:prstGeom>
          <a:solidFill>
            <a:srgbClr val="3A3E40"/>
          </a:solidFill>
        </p:spPr>
      </p:sp>
      <p:sp>
        <p:nvSpPr>
          <p:cNvPr id="24" name="Shape 20"/>
          <p:cNvSpPr/>
          <p:nvPr/>
        </p:nvSpPr>
        <p:spPr>
          <a:xfrm>
            <a:off x="9886117" y="5442585"/>
            <a:ext cx="3704392" cy="702945"/>
          </a:xfrm>
          <a:prstGeom prst="roundRect">
            <a:avLst>
              <a:gd name="adj" fmla="val 4840"/>
            </a:avLst>
          </a:prstGeom>
          <a:solidFill>
            <a:srgbClr val="3A3E40"/>
          </a:solidFill>
        </p:spPr>
      </p:sp>
      <p:sp>
        <p:nvSpPr>
          <p:cNvPr id="25" name="Text 21"/>
          <p:cNvSpPr/>
          <p:nvPr/>
        </p:nvSpPr>
        <p:spPr>
          <a:xfrm>
            <a:off x="10112931" y="5612606"/>
            <a:ext cx="325076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merge origin/main</a:t>
            </a:r>
            <a:endParaRPr lang="en-US" sz="1750" dirty="0"/>
          </a:p>
        </p:txBody>
      </p:sp>
      <p:sp>
        <p:nvSpPr>
          <p:cNvPr id="26" name="Text 22"/>
          <p:cNvSpPr/>
          <p:nvPr/>
        </p:nvSpPr>
        <p:spPr>
          <a:xfrm>
            <a:off x="9897427" y="6400681"/>
            <a:ext cx="368177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Merges fetched changes into your branch</a:t>
            </a:r>
            <a:endParaRPr lang="en-US" sz="1750" dirty="0"/>
          </a:p>
        </p:txBody>
      </p:sp>
      <p:sp>
        <p:nvSpPr>
          <p:cNvPr id="27" name="Rectangle 26"/>
          <p:cNvSpPr/>
          <p:nvPr/>
        </p:nvSpPr>
        <p:spPr>
          <a:xfrm>
            <a:off x="12734693" y="7750098"/>
            <a:ext cx="1795346" cy="36799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35279" y="404813"/>
            <a:ext cx="4032528" cy="4601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Complete Git Workflow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2235279" y="1056084"/>
            <a:ext cx="10159722" cy="1941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Follow these steps for efficient collaboration and version control in any project.</a:t>
            </a:r>
            <a:endParaRPr lang="en-US" sz="1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2444" y="1357789"/>
            <a:ext cx="9805273" cy="4792861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85206" y="2484267"/>
            <a:ext cx="355586" cy="35558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154748" y="3006851"/>
            <a:ext cx="2285908" cy="2857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 branch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49784" y="3195439"/>
            <a:ext cx="355586" cy="3555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061832" y="1909615"/>
            <a:ext cx="2285908" cy="2857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Commit changes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79092" y="4688899"/>
            <a:ext cx="355586" cy="35558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189387" y="4165044"/>
            <a:ext cx="2285908" cy="2857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Pull updates</a:t>
            </a:r>
            <a:endParaRPr lang="en-US" sz="1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14674" y="4018366"/>
            <a:ext cx="355585" cy="35558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4272303" y="5282600"/>
            <a:ext cx="2285908" cy="2857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Merge &amp; ignore</a:t>
            </a:r>
            <a:endParaRPr lang="en-US" sz="1750" dirty="0"/>
          </a:p>
        </p:txBody>
      </p:sp>
      <p:sp>
        <p:nvSpPr>
          <p:cNvPr id="13" name="Shape 6"/>
          <p:cNvSpPr/>
          <p:nvPr/>
        </p:nvSpPr>
        <p:spPr>
          <a:xfrm>
            <a:off x="2235279" y="6258163"/>
            <a:ext cx="10159722" cy="1566863"/>
          </a:xfrm>
          <a:prstGeom prst="roundRect">
            <a:avLst>
              <a:gd name="adj" fmla="val 1410"/>
            </a:avLst>
          </a:prstGeom>
          <a:solidFill>
            <a:srgbClr val="4C5052"/>
          </a:solidFill>
        </p:spPr>
      </p:sp>
      <p:sp>
        <p:nvSpPr>
          <p:cNvPr id="14" name="Shape 7"/>
          <p:cNvSpPr/>
          <p:nvPr/>
        </p:nvSpPr>
        <p:spPr>
          <a:xfrm>
            <a:off x="2235279" y="6258163"/>
            <a:ext cx="3386495" cy="783431"/>
          </a:xfrm>
          <a:prstGeom prst="roundRect">
            <a:avLst>
              <a:gd name="adj" fmla="val 2819"/>
            </a:avLst>
          </a:prstGeom>
          <a:solidFill>
            <a:srgbClr val="4C5052"/>
          </a:solidFill>
        </p:spPr>
      </p:sp>
      <p:sp>
        <p:nvSpPr>
          <p:cNvPr id="15" name="Text 8"/>
          <p:cNvSpPr/>
          <p:nvPr/>
        </p:nvSpPr>
        <p:spPr>
          <a:xfrm>
            <a:off x="2382441" y="6405324"/>
            <a:ext cx="1840468" cy="2300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 Branch</a:t>
            </a:r>
            <a:endParaRPr lang="en-US" sz="1400" dirty="0"/>
          </a:p>
        </p:txBody>
      </p:sp>
      <p:sp>
        <p:nvSpPr>
          <p:cNvPr id="16" name="Text 9"/>
          <p:cNvSpPr/>
          <p:nvPr/>
        </p:nvSpPr>
        <p:spPr>
          <a:xfrm>
            <a:off x="2382441" y="6692622"/>
            <a:ext cx="3092172" cy="201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checkout -b feature-name</a:t>
            </a:r>
            <a:endParaRPr lang="en-US" sz="1150" dirty="0"/>
          </a:p>
        </p:txBody>
      </p:sp>
      <p:sp>
        <p:nvSpPr>
          <p:cNvPr id="17" name="Shape 10"/>
          <p:cNvSpPr/>
          <p:nvPr/>
        </p:nvSpPr>
        <p:spPr>
          <a:xfrm>
            <a:off x="5621774" y="6258163"/>
            <a:ext cx="3386614" cy="783431"/>
          </a:xfrm>
          <a:prstGeom prst="rect">
            <a:avLst/>
          </a:prstGeom>
          <a:solidFill>
            <a:srgbClr val="4C5052"/>
          </a:solidFill>
        </p:spPr>
      </p:sp>
      <p:sp>
        <p:nvSpPr>
          <p:cNvPr id="18" name="Shape 11"/>
          <p:cNvSpPr/>
          <p:nvPr/>
        </p:nvSpPr>
        <p:spPr>
          <a:xfrm>
            <a:off x="5621774" y="6258163"/>
            <a:ext cx="15240" cy="783431"/>
          </a:xfrm>
          <a:prstGeom prst="roundRect">
            <a:avLst>
              <a:gd name="adj" fmla="val 144925"/>
            </a:avLst>
          </a:prstGeom>
          <a:solidFill>
            <a:srgbClr val="65696B"/>
          </a:solidFill>
        </p:spPr>
      </p:sp>
      <p:sp>
        <p:nvSpPr>
          <p:cNvPr id="19" name="Text 12"/>
          <p:cNvSpPr/>
          <p:nvPr/>
        </p:nvSpPr>
        <p:spPr>
          <a:xfrm>
            <a:off x="5768935" y="6405324"/>
            <a:ext cx="1840468" cy="2300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Make Changes</a:t>
            </a:r>
            <a:endParaRPr lang="en-US" sz="1400" dirty="0"/>
          </a:p>
        </p:txBody>
      </p:sp>
      <p:sp>
        <p:nvSpPr>
          <p:cNvPr id="20" name="Text 13"/>
          <p:cNvSpPr/>
          <p:nvPr/>
        </p:nvSpPr>
        <p:spPr>
          <a:xfrm>
            <a:off x="5768935" y="6692622"/>
            <a:ext cx="3092291" cy="201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Edit files, then </a:t>
            </a:r>
            <a:r>
              <a:rPr lang="en-US" sz="11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add</a:t>
            </a:r>
            <a:r>
              <a:rPr lang="en-US" sz="11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 and </a:t>
            </a:r>
            <a:r>
              <a:rPr lang="en-US" sz="11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commit</a:t>
            </a:r>
            <a:endParaRPr lang="en-US" sz="1150" dirty="0"/>
          </a:p>
        </p:txBody>
      </p:sp>
      <p:sp>
        <p:nvSpPr>
          <p:cNvPr id="21" name="Shape 14"/>
          <p:cNvSpPr/>
          <p:nvPr/>
        </p:nvSpPr>
        <p:spPr>
          <a:xfrm>
            <a:off x="9008388" y="6258163"/>
            <a:ext cx="3386614" cy="783431"/>
          </a:xfrm>
          <a:prstGeom prst="rect">
            <a:avLst/>
          </a:prstGeom>
          <a:solidFill>
            <a:srgbClr val="4C5052"/>
          </a:solidFill>
        </p:spPr>
      </p:sp>
      <p:sp>
        <p:nvSpPr>
          <p:cNvPr id="22" name="Shape 15"/>
          <p:cNvSpPr/>
          <p:nvPr/>
        </p:nvSpPr>
        <p:spPr>
          <a:xfrm>
            <a:off x="9008388" y="6258163"/>
            <a:ext cx="15240" cy="783431"/>
          </a:xfrm>
          <a:prstGeom prst="roundRect">
            <a:avLst>
              <a:gd name="adj" fmla="val 144925"/>
            </a:avLst>
          </a:prstGeom>
          <a:solidFill>
            <a:srgbClr val="65696B"/>
          </a:solidFill>
        </p:spPr>
      </p:sp>
      <p:sp>
        <p:nvSpPr>
          <p:cNvPr id="23" name="Text 16"/>
          <p:cNvSpPr/>
          <p:nvPr/>
        </p:nvSpPr>
        <p:spPr>
          <a:xfrm>
            <a:off x="9155549" y="6405324"/>
            <a:ext cx="1840468" cy="2300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Pull Updates</a:t>
            </a:r>
            <a:endParaRPr lang="en-US" sz="1400" dirty="0"/>
          </a:p>
        </p:txBody>
      </p:sp>
      <p:sp>
        <p:nvSpPr>
          <p:cNvPr id="24" name="Text 17"/>
          <p:cNvSpPr/>
          <p:nvPr/>
        </p:nvSpPr>
        <p:spPr>
          <a:xfrm>
            <a:off x="9155549" y="6692622"/>
            <a:ext cx="3092291" cy="201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pull origin main</a:t>
            </a:r>
            <a:endParaRPr lang="en-US" sz="1150" dirty="0"/>
          </a:p>
        </p:txBody>
      </p:sp>
      <p:sp>
        <p:nvSpPr>
          <p:cNvPr id="25" name="Shape 18"/>
          <p:cNvSpPr/>
          <p:nvPr/>
        </p:nvSpPr>
        <p:spPr>
          <a:xfrm>
            <a:off x="2235279" y="7041594"/>
            <a:ext cx="5079802" cy="783431"/>
          </a:xfrm>
          <a:prstGeom prst="rect">
            <a:avLst/>
          </a:prstGeom>
          <a:solidFill>
            <a:srgbClr val="4C5052"/>
          </a:solidFill>
        </p:spPr>
      </p:sp>
      <p:sp>
        <p:nvSpPr>
          <p:cNvPr id="26" name="Shape 19"/>
          <p:cNvSpPr/>
          <p:nvPr/>
        </p:nvSpPr>
        <p:spPr>
          <a:xfrm>
            <a:off x="2235279" y="7041594"/>
            <a:ext cx="5079802" cy="15240"/>
          </a:xfrm>
          <a:prstGeom prst="roundRect">
            <a:avLst>
              <a:gd name="adj" fmla="val 144925"/>
            </a:avLst>
          </a:prstGeom>
          <a:solidFill>
            <a:srgbClr val="65696B"/>
          </a:solidFill>
        </p:spPr>
      </p:sp>
      <p:sp>
        <p:nvSpPr>
          <p:cNvPr id="27" name="Text 20"/>
          <p:cNvSpPr/>
          <p:nvPr/>
        </p:nvSpPr>
        <p:spPr>
          <a:xfrm>
            <a:off x="2382441" y="7188756"/>
            <a:ext cx="1840468" cy="2300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Merge Branch</a:t>
            </a:r>
            <a:endParaRPr lang="en-US" sz="1400" dirty="0"/>
          </a:p>
        </p:txBody>
      </p:sp>
      <p:sp>
        <p:nvSpPr>
          <p:cNvPr id="28" name="Text 21"/>
          <p:cNvSpPr/>
          <p:nvPr/>
        </p:nvSpPr>
        <p:spPr>
          <a:xfrm>
            <a:off x="2382441" y="7476053"/>
            <a:ext cx="4785479" cy="201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checkout main</a:t>
            </a:r>
            <a:r>
              <a:rPr lang="en-US" sz="1150" dirty="0">
                <a:solidFill>
                  <a:srgbClr val="D6D9D7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 then </a:t>
            </a:r>
            <a:r>
              <a:rPr lang="en-US" sz="11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merge feature-name</a:t>
            </a:r>
            <a:endParaRPr lang="en-US" sz="1150" dirty="0"/>
          </a:p>
        </p:txBody>
      </p:sp>
      <p:sp>
        <p:nvSpPr>
          <p:cNvPr id="29" name="Shape 22"/>
          <p:cNvSpPr/>
          <p:nvPr/>
        </p:nvSpPr>
        <p:spPr>
          <a:xfrm>
            <a:off x="7315081" y="7041594"/>
            <a:ext cx="5079921" cy="783431"/>
          </a:xfrm>
          <a:prstGeom prst="rect">
            <a:avLst/>
          </a:prstGeom>
          <a:solidFill>
            <a:srgbClr val="4C5052"/>
          </a:solidFill>
        </p:spPr>
      </p:sp>
      <p:sp>
        <p:nvSpPr>
          <p:cNvPr id="30" name="Shape 23"/>
          <p:cNvSpPr/>
          <p:nvPr/>
        </p:nvSpPr>
        <p:spPr>
          <a:xfrm>
            <a:off x="7315081" y="7041594"/>
            <a:ext cx="15240" cy="783431"/>
          </a:xfrm>
          <a:prstGeom prst="roundRect">
            <a:avLst>
              <a:gd name="adj" fmla="val 144925"/>
            </a:avLst>
          </a:prstGeom>
          <a:solidFill>
            <a:srgbClr val="65696B"/>
          </a:solidFill>
        </p:spPr>
      </p:sp>
      <p:sp>
        <p:nvSpPr>
          <p:cNvPr id="31" name="Shape 24"/>
          <p:cNvSpPr/>
          <p:nvPr/>
        </p:nvSpPr>
        <p:spPr>
          <a:xfrm>
            <a:off x="7315081" y="7041594"/>
            <a:ext cx="5079921" cy="15240"/>
          </a:xfrm>
          <a:prstGeom prst="roundRect">
            <a:avLst>
              <a:gd name="adj" fmla="val 144925"/>
            </a:avLst>
          </a:prstGeom>
          <a:solidFill>
            <a:srgbClr val="65696B"/>
          </a:solidFill>
        </p:spPr>
      </p:sp>
      <p:sp>
        <p:nvSpPr>
          <p:cNvPr id="32" name="Text 25"/>
          <p:cNvSpPr/>
          <p:nvPr/>
        </p:nvSpPr>
        <p:spPr>
          <a:xfrm>
            <a:off x="7462242" y="7188756"/>
            <a:ext cx="1840468" cy="2300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Push Changes</a:t>
            </a:r>
            <a:endParaRPr lang="en-US" sz="1400" dirty="0"/>
          </a:p>
        </p:txBody>
      </p:sp>
      <p:sp>
        <p:nvSpPr>
          <p:cNvPr id="33" name="Text 26"/>
          <p:cNvSpPr/>
          <p:nvPr/>
        </p:nvSpPr>
        <p:spPr>
          <a:xfrm>
            <a:off x="7462242" y="7476053"/>
            <a:ext cx="4785598" cy="201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D6D9D7"/>
                </a:solidFill>
                <a:highlight>
                  <a:srgbClr val="3A3E40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git push origin main</a:t>
            </a:r>
            <a:endParaRPr lang="en-US" sz="1150" dirty="0"/>
          </a:p>
        </p:txBody>
      </p:sp>
      <p:sp>
        <p:nvSpPr>
          <p:cNvPr id="34" name="Rectangle 33"/>
          <p:cNvSpPr/>
          <p:nvPr/>
        </p:nvSpPr>
        <p:spPr>
          <a:xfrm>
            <a:off x="12734693" y="7750098"/>
            <a:ext cx="1795346" cy="36799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4502</Words>
  <Application>WPS Presentation</Application>
  <PresentationFormat>Custom</PresentationFormat>
  <Paragraphs>231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8" baseType="lpstr">
      <vt:lpstr>Arial</vt:lpstr>
      <vt:lpstr>SimSun</vt:lpstr>
      <vt:lpstr>Wingdings</vt:lpstr>
      <vt:lpstr>DM Sans Medium</vt:lpstr>
      <vt:lpstr>DM Sans Medium</vt:lpstr>
      <vt:lpstr>DM Sans Medium</vt:lpstr>
      <vt:lpstr>Inter</vt:lpstr>
      <vt:lpstr>Inter</vt:lpstr>
      <vt:lpstr>Inter</vt:lpstr>
      <vt:lpstr>DM Sans Light</vt:lpstr>
      <vt:lpstr>Segoe Print</vt:lpstr>
      <vt:lpstr>Petrona Bold</vt:lpstr>
      <vt:lpstr>Petrona Bold</vt:lpstr>
      <vt:lpstr>Petrona Bold</vt:lpstr>
      <vt:lpstr>Montserrat Medium</vt:lpstr>
      <vt:lpstr>Montserrat Medium</vt:lpstr>
      <vt:lpstr>Montserrat Medium</vt:lpstr>
      <vt:lpstr>Consolas</vt:lpstr>
      <vt:lpstr>Consolas</vt:lpstr>
      <vt:lpstr>Consolas</vt:lpstr>
      <vt:lpstr>DM Sans Light</vt:lpstr>
      <vt:lpstr>DM Sans Light</vt:lpstr>
      <vt:lpstr>DM Sans Light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dilan</cp:lastModifiedBy>
  <cp:revision>3</cp:revision>
  <dcterms:created xsi:type="dcterms:W3CDTF">2026-02-23T15:58:00Z</dcterms:created>
  <dcterms:modified xsi:type="dcterms:W3CDTF">2026-02-24T04:18:24Z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2E3E4F591AF645ECB1E6E6B6D7834DDC_12</vt:lpwstr>
  </property>
  <property fmtid="{D5CDD505-2E9C-101B-9397-08002B2CF9AE}" pid="3" name="KSOProductBuildVer">
    <vt:lpwstr>1033-12.2.0.23196</vt:lpwstr>
  </property>
</Properties>
</file>